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8"/>
  </p:notesMasterIdLst>
  <p:handoutMasterIdLst>
    <p:handoutMasterId r:id="rId19"/>
  </p:handoutMasterIdLst>
  <p:sldIdLst>
    <p:sldId id="324" r:id="rId3"/>
    <p:sldId id="368" r:id="rId4"/>
    <p:sldId id="369" r:id="rId5"/>
    <p:sldId id="370" r:id="rId6"/>
    <p:sldId id="371" r:id="rId7"/>
    <p:sldId id="373" r:id="rId8"/>
    <p:sldId id="386" r:id="rId9"/>
    <p:sldId id="376" r:id="rId10"/>
    <p:sldId id="377" r:id="rId11"/>
    <p:sldId id="379" r:id="rId12"/>
    <p:sldId id="385" r:id="rId13"/>
    <p:sldId id="388" r:id="rId14"/>
    <p:sldId id="382" r:id="rId15"/>
    <p:sldId id="383" r:id="rId16"/>
    <p:sldId id="353" r:id="rId17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C67A"/>
    <a:srgbClr val="7F7F7F"/>
    <a:srgbClr val="A69765"/>
    <a:srgbClr val="A290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36" autoAdjust="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78B7552-B10D-4CE4-BB08-C67A73BCF0E4}" type="datetimeFigureOut">
              <a:rPr lang="hu-HU"/>
              <a:pPr>
                <a:defRPr/>
              </a:pPr>
              <a:t>2012.04.24.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67C6375-1A52-4E22-BBD2-78F8E2D1772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E84656-0D59-49EB-A3C7-25A2947D6B6F}" type="datetimeFigureOut">
              <a:rPr lang="hu-HU"/>
              <a:pPr>
                <a:defRPr/>
              </a:pPr>
              <a:t>2012.04.24.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621662-605B-4B1C-88BB-56A61F7D34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208C3F-8AC0-43B4-AD94-E96C20A63410}" type="slidenum">
              <a:rPr lang="hu-HU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2048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E58BBB-2733-4486-B7F2-4A5FE2B5B12E}" type="slidenum">
              <a:rPr lang="hu-HU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2150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BE6994-B12A-420F-A475-099D6522D771}" type="slidenum">
              <a:rPr lang="hu-HU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2253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88C117-362C-4C19-86DD-40AB76DF9620}" type="slidenum">
              <a:rPr lang="hu-HU"/>
              <a:pPr>
                <a:defRPr/>
              </a:pPr>
              <a:t>5</a:t>
            </a:fld>
            <a:endParaRPr lang="hu-HU"/>
          </a:p>
        </p:txBody>
      </p:sp>
      <p:sp>
        <p:nvSpPr>
          <p:cNvPr id="2355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2A80BE-4A25-45D0-8E93-B5724725D05D}" type="slidenum">
              <a:rPr lang="hu-HU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2457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hu-HU" smtClean="0">
                <a:latin typeface="Arial" charset="0"/>
              </a:rPr>
              <a:t>A támogatott szaktanácsadás keretében igénybe vehető szolgáltatások felsorolását a szaktanácsadási jogcímrendelet (52/2007. (VI. 28.) FVM rendelet) 1. sz. melléklete tartalmazza. A szaktanácsadói névjegyzék a VM VKSZI honlapján (www.vkszi.hu) található – jelenleg mintegy 700 fő. A támogatott szaktanácsadási rendszerben a gazdálkodók a szolgáltatási szerződést a Területi Szaktanácsadási Központokkal kötik, a szaktanácsot pedig a velük munkavégzési jogviszonyban álló szaktanácsadók szolgáltatják (jelenleg 80 TSzK van, amelyből 45 aktív). Az öntözésre, vízgazdálkodásra vonatkozó szaktanácsadás iránt kicsi az érdeklődés. A kölcsönös megfeleltetésre vonatkozó – kötelezően igényelendő – szaktanácsadás mellett a gyakran igényelt szolgáltatások: táblatörzskönyv vezetés, talajerőgazdálkodási terv készítés, jó mezőgazdasági gyakorlat, növényvédelmi terv készítés, általános agrárszabályozási információk, pénzügyi gazdálkodással kapcsolatos tanácsadás, stb.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hu-HU" smtClean="0">
                <a:latin typeface="Arial" charset="0"/>
              </a:rPr>
              <a:t>A támogatott szaktanácsadás keretében igénybe vehető szolgáltatások felsorolását a szaktanácsadási jogcímrendelet (52/2007. (VI. 28.) FVM rendelet) 1. sz. melléklete tartalmazza. A szaktanácsadói névjegyzék a VM VKSZI honlapján (www.vkszi.hu) található – jelenleg mintegy 700 fő. A támogatott szaktanácsadási rendszerben a gazdálkodók a szolgáltatási szerződést a Területi Szaktanácsadási Központokkal kötik, a szaktanácsot pedig a velük munkavégzési jogviszonyban álló szaktanácsadók szolgáltatják (jelenleg 80 TSzK van, amelyből 45 aktív). Az öntözésre, vízgazdálkodásra vonatkozó szaktanácsadás iránt kicsi az érdeklődés. A kölcsönös megfeleltetésre vonatkozó – kötelezően igényelendő – szaktanácsadás mellett a gyakran igényelt szolgáltatások: táblatörzskönyv vezetés, talajerőgazdálkodási terv készítés, jó mezőgazdasági gyakorlat, növényvédelmi terv készítés, általános agrárszabályozási információk, pénzügyi gazdálkodással kapcsolatos tanácsadás, stb.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hu-HU" smtClean="0">
                <a:latin typeface="Arial" charset="0"/>
              </a:rPr>
              <a:t>A támogatott szaktanácsadás keretében igénybe vehető szolgáltatások felsorolását a szaktanácsadási jogcímrendelet (52/2007. (VI. 28.) FVM rendelet) 1. sz. melléklete tartalmazza. A szaktanácsadói névjegyzék a VM VKSZI honlapján (www.vkszi.hu) található – jelenleg mintegy 700 fő. A támogatott szaktanácsadási rendszerben a gazdálkodók a szolgáltatási szerződést a Területi Szaktanácsadási Központokkal kötik, a szaktanácsot pedig a velük munkavégzési jogviszonyban álló szaktanácsadók szolgáltatják (jelenleg 80 TSzK van, amelyből 45 aktív). Az öntözésre, vízgazdálkodásra vonatkozó szaktanácsadás iránt kicsi az érdeklődés. A kölcsönös megfeleltetésre vonatkozó – kötelezően igényelendő – szaktanácsadás mellett a gyakran igényelt szolgáltatások: táblatörzskönyv vezetés, talajerőgazdálkodási terv készítés, jó mezőgazdasági gyakorlat, növényvédelmi terv készítés, általános agrárszabályozási információk, pénzügyi gazdálkodással kapcsolatos tanácsadás, stb.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g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60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3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BC20E-A74D-43FB-B35A-CECB9B57BF70}" type="datetime1">
              <a:rPr lang="hu-HU"/>
              <a:pPr>
                <a:defRPr/>
              </a:pPr>
              <a:t>2012.04.24.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6D8ECEA2-926F-4BB1-AB8C-2EDF407F755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9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7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7" y="4786323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67934-F6B0-49CD-BC2A-ED89363210E5}" type="datetime1">
              <a:rPr lang="hu-HU"/>
              <a:pPr>
                <a:defRPr/>
              </a:pPr>
              <a:t>2012.04.24.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09" y="1285860"/>
            <a:ext cx="3471859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2" y="2214555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7" y="1376039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9D441-6D7E-487A-8006-B79A3A28FADF}" type="datetime1">
              <a:rPr lang="hu-HU"/>
              <a:pPr>
                <a:defRPr/>
              </a:pPr>
              <a:t>2012.04.24.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7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5" y="1928804"/>
            <a:ext cx="3601291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7" y="1928804"/>
            <a:ext cx="3601291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232A6-BD46-4030-9D4D-40B3D77682B1}" type="datetime1">
              <a:rPr lang="hu-HU"/>
              <a:pPr>
                <a:defRPr/>
              </a:pPr>
              <a:t>2012.04.24.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9FBE3-1650-423F-8F46-696853343B07}" type="datetime1">
              <a:rPr lang="hu-HU"/>
              <a:pPr>
                <a:defRPr/>
              </a:pPr>
              <a:t>2012.04.24.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B7F16-EA3F-4955-86B9-7205FFA435E5}" type="datetime1">
              <a:rPr lang="hu-HU"/>
              <a:pPr>
                <a:defRPr/>
              </a:pPr>
              <a:t>2012.04.24.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CCF56-3653-4D99-BD13-3273BF9AE7F0}" type="datetime1">
              <a:rPr lang="hu-HU"/>
              <a:pPr>
                <a:defRPr/>
              </a:pPr>
              <a:t>2012.04.24.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A2A3E-C08E-4201-B316-B8FBF42C033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6E1B2E-881A-4A08-8B57-83ED3E60CCF0}" type="datetime1">
              <a:rPr lang="hu-HU"/>
              <a:pPr>
                <a:defRPr/>
              </a:pPr>
              <a:t>2012.04.24.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0D189D-1BD6-4CAE-A732-876A0608FB99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D6612F-C56B-41A9-92CF-439CC55CCCCF}" type="datetime1">
              <a:rPr lang="hu-HU"/>
              <a:pPr>
                <a:defRPr/>
              </a:pPr>
              <a:t>2012.04.24.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74FBAC1-CE5D-4B43-9953-5CEDAF27475C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40" r:id="rId7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>
          <a:xfrm>
            <a:off x="1547813" y="3357563"/>
            <a:ext cx="6553200" cy="1079500"/>
          </a:xfrm>
        </p:spPr>
        <p:txBody>
          <a:bodyPr/>
          <a:lstStyle/>
          <a:p>
            <a:pPr eaLnBrk="1" hangingPunct="1"/>
            <a:r>
              <a:rPr lang="hu-HU" sz="3200" b="1" i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b="1" i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sz="240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284538"/>
            <a:ext cx="6400800" cy="2859087"/>
          </a:xfrm>
        </p:spPr>
        <p:txBody>
          <a:bodyPr>
            <a:no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hu-HU" sz="2000" b="1" dirty="0" smtClean="0">
                <a:solidFill>
                  <a:srgbClr val="A69765"/>
                </a:solidFill>
                <a:cs typeface="Calibri" pitchFamily="34" charset="0"/>
              </a:rPr>
              <a:t>A </a:t>
            </a:r>
            <a:r>
              <a:rPr lang="hu-HU" sz="20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Darányi Ignác Terv és vízügyi vonatkozásai</a:t>
            </a:r>
            <a:endParaRPr lang="hu-HU" sz="2000" b="1" dirty="0" smtClean="0">
              <a:solidFill>
                <a:srgbClr val="A69765"/>
              </a:solidFill>
              <a:cs typeface="Arial" charset="0"/>
            </a:endParaRPr>
          </a:p>
          <a:p>
            <a:pPr marL="0" indent="0" algn="ctr">
              <a:buFont typeface="Arial" charset="0"/>
              <a:buNone/>
              <a:defRPr/>
            </a:pPr>
            <a:endParaRPr lang="hu-HU" sz="2000" b="1" dirty="0" smtClean="0">
              <a:solidFill>
                <a:srgbClr val="A69765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hu-HU" sz="15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V. Németh Zsolt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hu-HU" sz="1500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vidékfejlesztésért felelős államtitkár</a:t>
            </a:r>
          </a:p>
          <a:p>
            <a:pPr marL="0" indent="0" algn="ctr">
              <a:buFont typeface="Arial" charset="0"/>
              <a:buNone/>
              <a:defRPr/>
            </a:pPr>
            <a:endParaRPr lang="hu-HU" sz="2000" b="1" dirty="0" smtClean="0">
              <a:solidFill>
                <a:srgbClr val="A69765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4625" y="0"/>
            <a:ext cx="3889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artalom helye 2"/>
          <p:cNvSpPr>
            <a:spLocks noGrp="1"/>
          </p:cNvSpPr>
          <p:nvPr>
            <p:ph idx="13"/>
          </p:nvPr>
        </p:nvSpPr>
        <p:spPr>
          <a:xfrm>
            <a:off x="611188" y="2133600"/>
            <a:ext cx="7777162" cy="403225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hu-HU" sz="1500" b="1" smtClean="0">
                <a:latin typeface="Times New Roman" pitchFamily="18" charset="0"/>
                <a:cs typeface="Times New Roman" pitchFamily="18" charset="0"/>
              </a:rPr>
              <a:t>Gyümölcs és kertészeti ültetvények telepítésének, korszerűsítésének támogatása</a:t>
            </a:r>
          </a:p>
          <a:p>
            <a:pPr>
              <a:buFont typeface="Arial" charset="0"/>
              <a:buChar char="•"/>
            </a:pPr>
            <a:r>
              <a:rPr lang="hu-HU" sz="1500" b="1" smtClean="0">
                <a:latin typeface="Times New Roman" pitchFamily="18" charset="0"/>
                <a:cs typeface="Times New Roman" pitchFamily="18" charset="0"/>
              </a:rPr>
              <a:t>Kertészet korszerűsítése</a:t>
            </a:r>
          </a:p>
          <a:p>
            <a:pPr algn="ctr"/>
            <a:r>
              <a:rPr lang="hu-HU" sz="1500" b="1" smtClean="0">
                <a:latin typeface="Times New Roman" pitchFamily="18" charset="0"/>
                <a:cs typeface="Times New Roman" pitchFamily="18" charset="0"/>
              </a:rPr>
              <a:t>Ágazatspecifikus  kihívás</a:t>
            </a:r>
          </a:p>
          <a:p>
            <a:pPr>
              <a:lnSpc>
                <a:spcPct val="80000"/>
              </a:lnSpc>
            </a:pP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Időjárási kitettség</a:t>
            </a:r>
          </a:p>
          <a:p>
            <a:pPr algn="just">
              <a:lnSpc>
                <a:spcPct val="80000"/>
              </a:lnSpc>
            </a:pP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5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hu-HU" sz="1500" b="1" smtClean="0">
                <a:latin typeface="Times New Roman" pitchFamily="18" charset="0"/>
                <a:cs typeface="Times New Roman" pitchFamily="18" charset="0"/>
              </a:rPr>
              <a:t>ültetvények  korszerűsítésének támogatása</a:t>
            </a: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80000"/>
              </a:lnSpc>
            </a:pPr>
            <a:r>
              <a:rPr lang="hu-HU" sz="15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 </a:t>
            </a: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kizárólag a versenyképesen termelhető gyümölcsfajokból telepített ültetvények öntözéssel, tápanyagpótlási rendszerrel történő korszerűsítése, valamint új korszerű ültetvények telepítésének támogatása.</a:t>
            </a:r>
          </a:p>
          <a:p>
            <a:pPr algn="just">
              <a:lnSpc>
                <a:spcPct val="80000"/>
              </a:lnSpc>
            </a:pP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	az Európai Mezőgazdasági Vidékfejlesztési Alapból gyümölcs és kertészeti ültetvények korszerűsítéséhez, létesítéséhez 2011. évtől nyújtandó támogatások igénybevételének részletes feltételeiről szóló 55/2011. (VI. 10.) VM rendelet alapján 2011. június 15. és július 15. között nyújthattak be támogatási kérelmet a mezőgazdasági termelők.</a:t>
            </a:r>
          </a:p>
          <a:p>
            <a:pPr algn="just">
              <a:lnSpc>
                <a:spcPct val="80000"/>
              </a:lnSpc>
            </a:pPr>
            <a:r>
              <a:rPr lang="hu-HU" sz="15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hu-HU" sz="1500" b="1" smtClean="0">
                <a:latin typeface="Times New Roman" pitchFamily="18" charset="0"/>
                <a:cs typeface="Times New Roman" pitchFamily="18" charset="0"/>
              </a:rPr>
              <a:t>Kertészet korszerűsítése:</a:t>
            </a:r>
          </a:p>
          <a:p>
            <a:pPr algn="just">
              <a:lnSpc>
                <a:spcPct val="80000"/>
              </a:lnSpc>
            </a:pP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	Fedett termőterületek arányának növelése érdekében 2012 január 1 és január 31 között lehetett támogatási kérelmet benyújtani üvegház, gombatermesztő létesítmények, gombakomposzt üzemek, fólia , hűtőház, építésére, technológiai korszerűsítésére, a 103/2011. VM rendelet alapján.</a:t>
            </a:r>
          </a:p>
          <a:p>
            <a:endParaRPr lang="hu-HU" sz="1700" smtClean="0"/>
          </a:p>
          <a:p>
            <a:endParaRPr lang="hu-HU" sz="1700" smtClean="0">
              <a:cs typeface="Times New Roman" pitchFamily="18" charset="0"/>
            </a:endParaRPr>
          </a:p>
          <a:p>
            <a:endParaRPr lang="hu-HU" sz="2000" smtClean="0">
              <a:cs typeface="Times New Roman" pitchFamily="18" charset="0"/>
            </a:endParaRPr>
          </a:p>
          <a:p>
            <a:endParaRPr lang="hu-HU" sz="2000" u="sng" smtClean="0"/>
          </a:p>
        </p:txBody>
      </p:sp>
      <p:sp>
        <p:nvSpPr>
          <p:cNvPr id="14339" name="Title 3"/>
          <p:cNvSpPr txBox="1">
            <a:spLocks/>
          </p:cNvSpPr>
          <p:nvPr/>
        </p:nvSpPr>
        <p:spPr bwMode="auto">
          <a:xfrm>
            <a:off x="684213" y="1268413"/>
            <a:ext cx="72723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u-HU" sz="2400" b="1">
                <a:solidFill>
                  <a:srgbClr val="A69765"/>
                </a:solidFill>
                <a:latin typeface="Calibri" pitchFamily="34" charset="0"/>
                <a:cs typeface="Calibri" pitchFamily="34" charset="0"/>
              </a:rPr>
              <a:t>A zöldség-gyümölcs ágazat fejlesztési lehetőségei</a:t>
            </a:r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0"/>
            <a:ext cx="226695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611560" y="1412776"/>
            <a:ext cx="7561262" cy="647700"/>
          </a:xfrm>
        </p:spPr>
        <p:txBody>
          <a:bodyPr/>
          <a:lstStyle/>
          <a:p>
            <a:pPr algn="l">
              <a:defRPr/>
            </a:pPr>
            <a:r>
              <a:rPr lang="hu-HU" sz="2400" b="1" dirty="0" smtClean="0">
                <a:solidFill>
                  <a:srgbClr val="A6976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Mezőgazdasági vízfelhasználás az állattenyésztésben </a:t>
            </a:r>
            <a:br>
              <a:rPr lang="hu-HU" sz="2400" b="1" dirty="0" smtClean="0">
                <a:solidFill>
                  <a:srgbClr val="A69765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hu-HU" sz="2000" b="1" dirty="0" smtClean="0">
                <a:solidFill>
                  <a:srgbClr val="A6976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(állattartó telepek korszerűsítéséhez nyújtandó támogatások) </a:t>
            </a:r>
            <a:endParaRPr lang="en-GB" sz="2000" b="1" dirty="0" smtClean="0">
              <a:solidFill>
                <a:srgbClr val="A69765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0113" y="2492375"/>
            <a:ext cx="7272337" cy="2160588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hu-HU" sz="1400" b="1" dirty="0" smtClean="0"/>
              <a:t> </a:t>
            </a:r>
            <a:endParaRPr lang="nb-NO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hu-HU" sz="1500" b="1" dirty="0" smtClean="0">
                <a:latin typeface="Times New Roman" pitchFamily="18" charset="0"/>
                <a:cs typeface="Times New Roman" pitchFamily="18" charset="0"/>
              </a:rPr>
              <a:t>Támogatott célterület: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hu-H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Jó minőségű takarmány előállítását, felhasználását, valamint a takarmányminőség megőrzését biztosító beruházás megvalósítása: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- Itatástechnológia kialakítása (csoportos itatók, egyedi itatók)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- Víznyerés és tárolás technológiája (kutak kialakítása és felújítása, vízkiemelő és tároló technológia kialakítása és felújítása, vízelosztó gerinc és belső vízvezeték rendszer kialakítása és felújítása)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1600" b="1" dirty="0" smtClean="0"/>
          </a:p>
          <a:p>
            <a:endParaRPr lang="hu-HU" sz="16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611560" y="1340768"/>
            <a:ext cx="7561262" cy="647700"/>
          </a:xfrm>
        </p:spPr>
        <p:txBody>
          <a:bodyPr/>
          <a:lstStyle/>
          <a:p>
            <a:pPr>
              <a:defRPr/>
            </a:pPr>
            <a:r>
              <a:rPr lang="hu-HU" sz="2400" b="1" dirty="0" smtClean="0">
                <a:solidFill>
                  <a:srgbClr val="A6976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Tanyafejlesztési program 2012</a:t>
            </a:r>
            <a:endParaRPr lang="en-GB" sz="2000" b="1" dirty="0" smtClean="0">
              <a:solidFill>
                <a:srgbClr val="A69765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27584" y="2204864"/>
            <a:ext cx="7272337" cy="4032448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nb-NO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A program célja:</a:t>
            </a:r>
          </a:p>
          <a:p>
            <a:pPr algn="just">
              <a:buNone/>
            </a:pP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Pályázati eljárás keretében igényelhető, vissza nem térítendő támogatás nyújtása</a:t>
            </a: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- a tanyák, valamint az alföldi tanyás térségek megőrzését és fejlesztését célzó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települési és térségi fejlesztések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hez valamint,</a:t>
            </a:r>
          </a:p>
          <a:p>
            <a:pPr algn="just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- a tanyák és az alföldi tanyás térségek megőrzése, fejlesztése érdekében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a tanyagazdaságok fejlesztés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éhez.</a:t>
            </a: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tanyagazdaságok számára 2012-ben tervezett pályázati célterület (többek közt):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természetközeli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, egyedi szennyvíz-kezelés és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elhelyezés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gészséges ivóvíz beszerzéséhez szükséges létesítmények beruházása.</a:t>
            </a:r>
            <a:endParaRPr lang="hu-H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1600" b="1" dirty="0" smtClean="0"/>
          </a:p>
          <a:p>
            <a:endParaRPr lang="hu-HU" sz="1600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ia számának hely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5246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hu-HU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975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>
                <a:solidFill>
                  <a:srgbClr val="A69765"/>
                </a:solidFill>
                <a:ea typeface="+mn-ea"/>
                <a:cs typeface="Calibri" pitchFamily="34" charset="0"/>
              </a:rPr>
              <a:t>Az éghajlatváltozás elleni küzdelemhez kapcsolódó intézkedések I.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147050" cy="4392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u-HU" sz="15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u-HU" sz="1500" b="1" dirty="0" smtClean="0">
                <a:solidFill>
                  <a:srgbClr val="000000"/>
                </a:solidFill>
                <a:latin typeface="Times New Roman" pitchFamily="18" charset="0"/>
              </a:rPr>
              <a:t>Agrár-környezetgazdálkodás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500" dirty="0" smtClean="0">
                <a:solidFill>
                  <a:srgbClr val="000000"/>
                </a:solidFill>
                <a:latin typeface="Times New Roman" pitchFamily="18" charset="0"/>
              </a:rPr>
              <a:t>	A talaj- és vízerózió elleni küzdelem elősegítésével, a vizes élőhelyek gondozásával, és létrehozásával javulnak a helyi klimatikus viszonyok, az </a:t>
            </a:r>
            <a:r>
              <a:rPr lang="hu-HU" sz="1500" dirty="0" err="1" smtClean="0">
                <a:solidFill>
                  <a:srgbClr val="000000"/>
                </a:solidFill>
                <a:latin typeface="Times New Roman" pitchFamily="18" charset="0"/>
              </a:rPr>
              <a:t>agro-ökoszisztémák</a:t>
            </a:r>
            <a:r>
              <a:rPr lang="hu-HU" sz="1500" dirty="0" smtClean="0">
                <a:solidFill>
                  <a:srgbClr val="000000"/>
                </a:solidFill>
                <a:latin typeface="Times New Roman" pitchFamily="18" charset="0"/>
              </a:rPr>
              <a:t> védettebbé válnak a szárazabb, és melegebb éghajlat okozta hatásokkal szemben.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u-HU" sz="1500" dirty="0" smtClean="0">
                <a:solidFill>
                  <a:srgbClr val="000000"/>
                </a:solidFill>
                <a:latin typeface="Times New Roman" pitchFamily="18" charset="0"/>
              </a:rPr>
              <a:t>Vízerózió elleni célprogram (a vízerózió a mezőgazdasági területek közel harmadát károsítja),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u-HU" sz="1500" dirty="0" smtClean="0">
                <a:solidFill>
                  <a:srgbClr val="000000"/>
                </a:solidFill>
                <a:latin typeface="Times New Roman" pitchFamily="18" charset="0"/>
              </a:rPr>
              <a:t>Szélerózió elleni célprogram (a szélerózióval veszélyeztetett területek kiterjedése mintegy 1,4 millió hektár Magyarországon),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u-HU" sz="1500" dirty="0" smtClean="0">
                <a:solidFill>
                  <a:srgbClr val="000000"/>
                </a:solidFill>
                <a:latin typeface="Times New Roman" pitchFamily="18" charset="0"/>
              </a:rPr>
              <a:t>Természetes vizes élőhelyek, mocsarak, zsombékok, sásos területek gondozása célprogram,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u-HU" sz="1500" dirty="0" smtClean="0">
                <a:solidFill>
                  <a:srgbClr val="000000"/>
                </a:solidFill>
                <a:latin typeface="Times New Roman" pitchFamily="18" charset="0"/>
              </a:rPr>
              <a:t>Vizes élőhelyek létrehozása és kezelése célprogram.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hu-HU" sz="15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u-HU" sz="1500" b="1" dirty="0" smtClean="0">
                <a:solidFill>
                  <a:srgbClr val="000000"/>
                </a:solidFill>
                <a:latin typeface="Times New Roman" pitchFamily="18" charset="0"/>
              </a:rPr>
              <a:t>Nem termelő beruházások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u-HU" sz="1500" dirty="0" smtClean="0">
                <a:solidFill>
                  <a:srgbClr val="000000"/>
                </a:solidFill>
                <a:latin typeface="Times New Roman" pitchFamily="18" charset="0"/>
              </a:rPr>
              <a:t>A sövények, mezővédő fásítások telepítésének lehetősége ugyancsak javítja a helyi klimatikus viszonyokat azáltal, hogy csökkenti a szél szárító hatását, és növeli az élőhely vízvisszatartó képességét.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 számának hely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86550" y="65246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hu-HU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1438"/>
            <a:ext cx="7931150" cy="7191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>
                <a:solidFill>
                  <a:srgbClr val="A69765"/>
                </a:solidFill>
                <a:ea typeface="+mn-ea"/>
                <a:cs typeface="Calibri" pitchFamily="34" charset="0"/>
              </a:rPr>
              <a:t>Az éghajlatváltozás elleni küzdelemhez kapcsolódó intézkedések II.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7786688" cy="3560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1500" b="1" smtClean="0">
                <a:solidFill>
                  <a:srgbClr val="000000"/>
                </a:solidFill>
                <a:latin typeface="Times New Roman" pitchFamily="18" charset="0"/>
              </a:rPr>
              <a:t>Az erdősített területek növelésére, fenntartható használatára irányuló intézkedések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500" smtClean="0">
                <a:solidFill>
                  <a:srgbClr val="000000"/>
                </a:solidFill>
                <a:latin typeface="Times New Roman" pitchFamily="18" charset="0"/>
              </a:rPr>
              <a:t>	Az erdő, mint ökoszisztéma pozitív hatással van a talajra, a vizekre, a levegőre egyaránt. Jelentősen csökkenti a víz- és szélerózió romboló hatásait. Szárazabb tájegységekben, mint például az Alföldön kifejezetten javító hatással van a helyi, ún. mezoklimatikus viszonyokra. Az erdősített területek növelésével elérhetőbbé válik hazánknak a Kyotói jegyzőkönyv keretében tett vállalásainak teljesítése. Az ide tartozó támogatások: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u-HU" sz="1500" smtClean="0">
                <a:solidFill>
                  <a:srgbClr val="000000"/>
                </a:solidFill>
                <a:latin typeface="Times New Roman" pitchFamily="18" charset="0"/>
              </a:rPr>
              <a:t>Mezőgazdasági területek erdősítése,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u-HU" sz="1500" smtClean="0">
                <a:solidFill>
                  <a:srgbClr val="000000"/>
                </a:solidFill>
                <a:latin typeface="Times New Roman" pitchFamily="18" charset="0"/>
              </a:rPr>
              <a:t>Agrár-erdészeti rendszerek első létrehozása,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u-HU" sz="1500" smtClean="0">
                <a:solidFill>
                  <a:srgbClr val="000000"/>
                </a:solidFill>
                <a:latin typeface="Times New Roman" pitchFamily="18" charset="0"/>
              </a:rPr>
              <a:t>Nem mezőgazdasági földterületek erdősítése,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u-HU" sz="1500" smtClean="0">
                <a:solidFill>
                  <a:srgbClr val="000000"/>
                </a:solidFill>
                <a:latin typeface="Times New Roman" pitchFamily="18" charset="0"/>
              </a:rPr>
              <a:t>Erdő-környezetvédelmi kifizetések,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u-HU" sz="1500" smtClean="0">
                <a:solidFill>
                  <a:srgbClr val="000000"/>
                </a:solidFill>
                <a:latin typeface="Times New Roman" pitchFamily="18" charset="0"/>
              </a:rPr>
              <a:t>Az erdészeti potenciál helyreállítása,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u-HU" sz="1500" smtClean="0">
                <a:solidFill>
                  <a:srgbClr val="000000"/>
                </a:solidFill>
                <a:latin typeface="Times New Roman" pitchFamily="18" charset="0"/>
              </a:rPr>
              <a:t>Erdőterületeket érintő, nem termelő jellegű beruházások.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hu-H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zövegdoboz 1"/>
          <p:cNvSpPr txBox="1">
            <a:spLocks noChangeArrowheads="1"/>
          </p:cNvSpPr>
          <p:nvPr/>
        </p:nvSpPr>
        <p:spPr bwMode="auto">
          <a:xfrm>
            <a:off x="857250" y="1214438"/>
            <a:ext cx="7358063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hu-HU" sz="2400" b="1">
              <a:solidFill>
                <a:srgbClr val="A69765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endParaRPr lang="hu-HU" sz="2400" b="1">
              <a:solidFill>
                <a:srgbClr val="A69765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endParaRPr lang="hu-HU" sz="2400" b="1">
              <a:solidFill>
                <a:srgbClr val="A69765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endParaRPr lang="hu-HU" sz="3200" b="1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32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Köszönöm a figyelmüket!</a:t>
            </a:r>
          </a:p>
        </p:txBody>
      </p:sp>
      <p:pic>
        <p:nvPicPr>
          <p:cNvPr id="1843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0"/>
            <a:ext cx="226695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052513"/>
            <a:ext cx="7632700" cy="792162"/>
          </a:xfrm>
        </p:spPr>
        <p:txBody>
          <a:bodyPr/>
          <a:lstStyle/>
          <a:p>
            <a:r>
              <a:rPr lang="hu-HU" sz="24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Darányi Ignác </a:t>
            </a:r>
            <a:r>
              <a:rPr lang="hu-HU" sz="24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Terv</a:t>
            </a:r>
            <a:endParaRPr lang="hu-HU" sz="2400" b="1" dirty="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1844675"/>
            <a:ext cx="7993062" cy="3240088"/>
          </a:xfrm>
        </p:spPr>
        <p:txBody>
          <a:bodyPr anchor="ctr"/>
          <a:lstStyle/>
          <a:p>
            <a:pPr marL="266700" indent="0" algn="just"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A Nemzeti Vidékstratégia céljainak eléréséhez, programjainak végrehajtásához szükséges eszközöket és intézkedéseket a </a:t>
            </a:r>
            <a:r>
              <a:rPr lang="hu-HU" sz="1500" b="1" dirty="0" smtClean="0">
                <a:latin typeface="Times New Roman" pitchFamily="18" charset="0"/>
                <a:cs typeface="Times New Roman" pitchFamily="18" charset="0"/>
              </a:rPr>
              <a:t>Darányi Ignác </a:t>
            </a:r>
            <a:r>
              <a:rPr lang="hu-HU" sz="1500" b="1" dirty="0" smtClean="0">
                <a:latin typeface="Times New Roman" pitchFamily="18" charset="0"/>
                <a:cs typeface="Times New Roman" pitchFamily="18" charset="0"/>
              </a:rPr>
              <a:t>Terv </a:t>
            </a: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foglalja </a:t>
            </a: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keretbe.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hu-HU" sz="1500" b="1" dirty="0" smtClean="0">
                <a:latin typeface="Times New Roman" pitchFamily="18" charset="0"/>
                <a:cs typeface="Times New Roman" pitchFamily="18" charset="0"/>
              </a:rPr>
              <a:t>Alappillérei, fő intézkedési területei az alábbiak: 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a jogszabályi környezet megújítása, életszerűvé tétele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hatékony, ügyfélbarát támogatási és intézményrendszer kialakítása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szemléletformálási, képzési programok és akciók indítása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uniós és hazai társfinanszírozású programok kidolgozása és indítása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nemzeti finanszírozású programok kidolgozása és indítása</a:t>
            </a:r>
            <a:endParaRPr lang="hu-HU" sz="1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0"/>
            <a:ext cx="226695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ia számának hely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hu-HU" sz="1100">
              <a:solidFill>
                <a:srgbClr val="A195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>
          <a:xfrm>
            <a:off x="0" y="1125538"/>
            <a:ext cx="9144000" cy="647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2800" b="1" dirty="0" smtClean="0"/>
              <a:t/>
            </a:r>
            <a:br>
              <a:rPr lang="hu-HU" sz="2800" b="1" dirty="0" smtClean="0"/>
            </a:br>
            <a:r>
              <a:rPr lang="hu-HU" sz="27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A jogszabályi környezet megújítása I.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b="1" dirty="0" smtClean="0">
                <a:latin typeface="Times New Roman" pitchFamily="18" charset="0"/>
                <a:cs typeface="Times New Roman" pitchFamily="18" charset="0"/>
              </a:rPr>
            </a:br>
            <a:endParaRPr lang="hu-HU" sz="2700" b="1" dirty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739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700213"/>
            <a:ext cx="8535988" cy="4681537"/>
          </a:xfrm>
        </p:spPr>
        <p:txBody>
          <a:bodyPr anchor="ctr">
            <a:normAutofit/>
          </a:bodyPr>
          <a:lstStyle/>
          <a:p>
            <a:pPr marL="174625" indent="-174625" algn="ctr"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endParaRPr lang="hu-HU" sz="1800" b="1" dirty="0" smtClean="0"/>
          </a:p>
          <a:p>
            <a:pPr marL="174625" indent="6350" algn="just"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hu-HU" sz="1500" b="1" dirty="0" smtClean="0">
                <a:latin typeface="Times New Roman" pitchFamily="18" charset="0"/>
                <a:cs typeface="Times New Roman" pitchFamily="18" charset="0"/>
              </a:rPr>
              <a:t>A vidékstratégiai célok megvalósításához elengedhetetlen a szakmai és támogatáspolitikai célok érvényesülését segítő szabályozási környezet megteremtése:</a:t>
            </a:r>
          </a:p>
          <a:p>
            <a:pPr marL="174625" indent="-174625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 a helyi fejlesztéseket</a:t>
            </a:r>
          </a:p>
          <a:p>
            <a:pPr marL="174625" indent="-174625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 az életképes agrár- és élelmiszertermelés</a:t>
            </a:r>
          </a:p>
          <a:p>
            <a:pPr marL="174625" indent="-174625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 a helyi gazdaság</a:t>
            </a:r>
          </a:p>
          <a:p>
            <a:pPr marL="174625" indent="-174625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 és a vidéki közösségek </a:t>
            </a:r>
            <a:r>
              <a:rPr lang="hu-HU" sz="1500" b="1" dirty="0" smtClean="0">
                <a:latin typeface="Times New Roman" pitchFamily="18" charset="0"/>
                <a:cs typeface="Times New Roman" pitchFamily="18" charset="0"/>
              </a:rPr>
              <a:t>fejlődését gátló szabályok felszámolása</a:t>
            </a:r>
          </a:p>
          <a:p>
            <a:pPr marL="174625" indent="-174625" algn="just"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hu-HU" sz="1500" b="1" dirty="0" smtClean="0">
                <a:latin typeface="Times New Roman" pitchFamily="18" charset="0"/>
                <a:cs typeface="Times New Roman" pitchFamily="18" charset="0"/>
              </a:rPr>
              <a:t>A Nemzeti Vidékstratégiában megfogalmazott jogalkotási elvek</a:t>
            </a:r>
          </a:p>
          <a:p>
            <a:pPr marL="174625" indent="-174625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 adópolitikai eszközök</a:t>
            </a:r>
          </a:p>
          <a:p>
            <a:pPr marL="174625" indent="-174625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 termelési, feldolgozási, értékesítési támogatások igénybevételére vonatkozó szabályok  egyszerűsítése (élelmiszerbiztonsági és környezeti célok ne csorbuljanak)</a:t>
            </a:r>
          </a:p>
          <a:p>
            <a:pPr marL="174625" indent="-174625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 ágazati politikák összehangolása</a:t>
            </a:r>
          </a:p>
          <a:p>
            <a:pPr marL="92075" lvl="1" indent="0"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endParaRPr lang="hu-HU" sz="1800" b="1" dirty="0" smtClean="0"/>
          </a:p>
          <a:p>
            <a:pPr marL="92075" lvl="1" indent="0"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endParaRPr lang="hu-HU" sz="1800" b="1" dirty="0" smtClean="0"/>
          </a:p>
        </p:txBody>
      </p:sp>
      <p:sp>
        <p:nvSpPr>
          <p:cNvPr id="7173" name="Dia számának helye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hu-HU" sz="1100">
              <a:solidFill>
                <a:srgbClr val="A195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0"/>
            <a:ext cx="226695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 számának helye 5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hu-H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endParaRPr lang="hu-H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195" name="Cím 13"/>
          <p:cNvSpPr>
            <a:spLocks noGrp="1"/>
          </p:cNvSpPr>
          <p:nvPr>
            <p:ph type="ctrTitle"/>
          </p:nvPr>
        </p:nvSpPr>
        <p:spPr>
          <a:xfrm>
            <a:off x="611188" y="1196975"/>
            <a:ext cx="7993062" cy="647700"/>
          </a:xfrm>
        </p:spPr>
        <p:txBody>
          <a:bodyPr/>
          <a:lstStyle/>
          <a:p>
            <a:r>
              <a:rPr lang="hu-HU" sz="2400" b="1" smtClean="0">
                <a:solidFill>
                  <a:srgbClr val="A69765"/>
                </a:solidFill>
                <a:cs typeface="Calibri" pitchFamily="34" charset="0"/>
              </a:rPr>
              <a:t>A jogszabályi környezet megújítása II.</a:t>
            </a:r>
          </a:p>
        </p:txBody>
      </p:sp>
      <p:sp>
        <p:nvSpPr>
          <p:cNvPr id="15" name="Alcím 14"/>
          <p:cNvSpPr>
            <a:spLocks noGrp="1"/>
          </p:cNvSpPr>
          <p:nvPr>
            <p:ph type="subTitle" idx="1"/>
          </p:nvPr>
        </p:nvSpPr>
        <p:spPr>
          <a:xfrm>
            <a:off x="179388" y="1916113"/>
            <a:ext cx="8964612" cy="3673475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hu-H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Kiemelt jogalkotási feladatok: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hu-H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Földtörvény módosítása</a:t>
            </a:r>
            <a:r>
              <a:rPr lang="hu-H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722313" algn="l">
              <a:buFont typeface="Wingdings" pitchFamily="2" charset="2"/>
              <a:buChar char="Ø"/>
              <a:defRPr/>
            </a:pPr>
            <a:r>
              <a:rPr lang="hu-H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földvédelem</a:t>
            </a:r>
          </a:p>
          <a:p>
            <a:pPr marL="722313" algn="l">
              <a:buFont typeface="Wingdings" pitchFamily="2" charset="2"/>
              <a:buChar char="Ø"/>
              <a:defRPr/>
            </a:pPr>
            <a:r>
              <a:rPr lang="hu-H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földvásárlási és földbérleti szabályok</a:t>
            </a:r>
          </a:p>
          <a:p>
            <a:pPr marL="722313" algn="l">
              <a:buFont typeface="Wingdings" pitchFamily="2" charset="2"/>
              <a:buChar char="Ø"/>
              <a:defRPr/>
            </a:pPr>
            <a:r>
              <a:rPr lang="hu-H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zsebszerződések felszámolása</a:t>
            </a:r>
          </a:p>
          <a:p>
            <a:pPr marL="722313" algn="l">
              <a:buFont typeface="Wingdings" pitchFamily="2" charset="2"/>
              <a:buChar char="Ø"/>
              <a:defRPr/>
            </a:pPr>
            <a:r>
              <a:rPr lang="hu-H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földvagyon – gazdálkodás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hu-H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Családi gazdálkodó, őstermelő, kistermelő kategóriák </a:t>
            </a:r>
            <a:r>
              <a:rPr lang="hu-HU" sz="1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újradefiniálása</a:t>
            </a:r>
          </a:p>
          <a:p>
            <a:pPr marL="182563" indent="-182563" algn="l">
              <a:buFont typeface="Wingdings" pitchFamily="2" charset="2"/>
              <a:buChar char="Ø"/>
              <a:defRPr/>
            </a:pPr>
            <a:r>
              <a:rPr lang="hu-H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Helyi értékesítés, kistermelői tevékenység </a:t>
            </a:r>
            <a:r>
              <a:rPr lang="hu-HU" sz="1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szabályozásának</a:t>
            </a:r>
            <a:r>
              <a:rPr lang="hu-H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további      egyszerűsítése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hu-H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Élelmiszerek kereskedelmével összefüggő szabályozás áttekintése: </a:t>
            </a:r>
          </a:p>
          <a:p>
            <a:pPr marL="722313" algn="l">
              <a:buFont typeface="Wingdings" pitchFamily="2" charset="2"/>
              <a:buChar char="Ø"/>
              <a:defRPr/>
            </a:pPr>
            <a:r>
              <a:rPr lang="hu-H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tisztességes piaci magatartás erősítése</a:t>
            </a:r>
          </a:p>
          <a:p>
            <a:pPr marL="722313" algn="l">
              <a:buFont typeface="Wingdings" pitchFamily="2" charset="2"/>
              <a:buChar char="Ø"/>
              <a:defRPr/>
            </a:pPr>
            <a:r>
              <a:rPr lang="hu-H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hazai, helyi termelők, feldolgozók helyzetbe hozása</a:t>
            </a:r>
          </a:p>
          <a:p>
            <a:pPr marL="722313" indent="173038" algn="l">
              <a:buFont typeface="Wingdings" pitchFamily="2" charset="2"/>
              <a:buChar char="Ø"/>
              <a:defRPr/>
            </a:pPr>
            <a:r>
              <a:rPr lang="hu-H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termelői kiszolgáltatottság megszüntetése a kereskedelmi partnerekkel szemben</a:t>
            </a:r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0"/>
            <a:ext cx="226695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0"/>
          <p:cNvSpPr>
            <a:spLocks noGrp="1"/>
          </p:cNvSpPr>
          <p:nvPr>
            <p:ph type="ctrTitle"/>
          </p:nvPr>
        </p:nvSpPr>
        <p:spPr>
          <a:xfrm>
            <a:off x="611188" y="1196975"/>
            <a:ext cx="8064500" cy="431800"/>
          </a:xfrm>
        </p:spPr>
        <p:txBody>
          <a:bodyPr/>
          <a:lstStyle/>
          <a:p>
            <a:r>
              <a:rPr lang="hu-HU" sz="2400" b="1" smtClean="0">
                <a:solidFill>
                  <a:srgbClr val="A69765"/>
                </a:solidFill>
                <a:cs typeface="Calibri" pitchFamily="34" charset="0"/>
              </a:rPr>
              <a:t>A jogszabályi környezet megújítása III.</a:t>
            </a:r>
            <a:endParaRPr lang="hu-HU" sz="2400" smtClean="0">
              <a:solidFill>
                <a:srgbClr val="A69765"/>
              </a:solidFill>
              <a:cs typeface="Calibri" pitchFamily="34" charset="0"/>
            </a:endParaRPr>
          </a:p>
        </p:txBody>
      </p:sp>
      <p:sp>
        <p:nvSpPr>
          <p:cNvPr id="9219" name="Alcím 11"/>
          <p:cNvSpPr>
            <a:spLocks noGrp="1"/>
          </p:cNvSpPr>
          <p:nvPr>
            <p:ph type="subTitle" idx="1"/>
          </p:nvPr>
        </p:nvSpPr>
        <p:spPr>
          <a:xfrm>
            <a:off x="107950" y="1916113"/>
            <a:ext cx="8856663" cy="3600450"/>
          </a:xfrm>
        </p:spPr>
        <p:txBody>
          <a:bodyPr/>
          <a:lstStyle/>
          <a:p>
            <a:pPr algn="just"/>
            <a:r>
              <a:rPr lang="hu-HU" sz="15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2012 első félévre tervezett főbb jogalkotási lépések:</a:t>
            </a:r>
          </a:p>
          <a:p>
            <a:pPr algn="just"/>
            <a:endParaRPr lang="hu-HU" sz="15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hu-HU" sz="15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Szövetkezetekre vonatkozó törvény áttekintése </a:t>
            </a:r>
            <a:r>
              <a:rPr lang="hu-H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a szövetkezés ösztönzéséhez szükséges korszerű szabályozás megteremtése (szociális szövetkezetek) </a:t>
            </a:r>
          </a:p>
          <a:p>
            <a:pPr algn="just">
              <a:buFont typeface="Wingdings" pitchFamily="2" charset="2"/>
              <a:buChar char="Ø"/>
            </a:pPr>
            <a:r>
              <a:rPr lang="hu-HU" sz="15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Agrárkamaráról szóló törvény megalkotása </a:t>
            </a:r>
            <a:r>
              <a:rPr lang="hu-H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korszerű gazdasági köztestületi önkormányzatiság és az agrárium teljes vertikumának összefogása érdekében</a:t>
            </a:r>
          </a:p>
          <a:p>
            <a:pPr algn="just">
              <a:buFont typeface="Wingdings" pitchFamily="2" charset="2"/>
              <a:buChar char="Ø"/>
            </a:pPr>
            <a:r>
              <a:rPr lang="hu-HU" sz="15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„Magyar termék” rendeleti szabályozása </a:t>
            </a:r>
            <a:r>
              <a:rPr lang="hu-H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a hazai alapanyagok élelmiszeripari felhasználásának ösztönzése érdekében</a:t>
            </a:r>
          </a:p>
          <a:p>
            <a:pPr algn="just">
              <a:buFont typeface="Wingdings" pitchFamily="2" charset="2"/>
              <a:buChar char="Ø"/>
            </a:pPr>
            <a:r>
              <a:rPr lang="hu-HU" sz="15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hungarikumokról szóló törvény elfogadása </a:t>
            </a:r>
            <a:r>
              <a:rPr lang="hu-H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nemzeti értékek rendszerszerű gyűjtése, védelme és támogatása érdekében</a:t>
            </a:r>
          </a:p>
          <a:p>
            <a:pPr algn="just">
              <a:buFont typeface="Wingdings" pitchFamily="2" charset="2"/>
              <a:buChar char="Ø"/>
            </a:pPr>
            <a:r>
              <a:rPr lang="hu-HU" sz="15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Magyar Élelmiszerkönyv </a:t>
            </a:r>
            <a:r>
              <a:rPr lang="hu-H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felülvizsgálata – az egészséges táplálkozás erősítése érdekében</a:t>
            </a:r>
          </a:p>
          <a:p>
            <a:pPr algn="just">
              <a:buFont typeface="Wingdings" pitchFamily="2" charset="2"/>
              <a:buChar char="Ø"/>
            </a:pPr>
            <a:r>
              <a:rPr lang="hu-HU" sz="15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közbeszerzés szabályainak felülvizsgálata </a:t>
            </a:r>
            <a:r>
              <a:rPr lang="hu-H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közétkeztetés helyi termékekre való építése érdekében</a:t>
            </a:r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0"/>
            <a:ext cx="226695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29600" cy="701675"/>
          </a:xfrm>
        </p:spPr>
        <p:txBody>
          <a:bodyPr/>
          <a:lstStyle/>
          <a:p>
            <a:r>
              <a:rPr lang="hu-HU" sz="2400" b="1" smtClean="0">
                <a:solidFill>
                  <a:srgbClr val="A69765"/>
                </a:solidFill>
                <a:cs typeface="Calibri" pitchFamily="34" charset="0"/>
              </a:rPr>
              <a:t>Támogatási és intézményrendszer kialakítása </a:t>
            </a:r>
            <a:endParaRPr lang="hu-HU" sz="2400" smtClean="0">
              <a:cs typeface="Calibri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7704856" cy="4536504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  <a:defRPr/>
            </a:pPr>
            <a:endParaRPr lang="hu-HU" sz="1500" b="1" dirty="0" smtClean="0">
              <a:cs typeface="Calibri" pitchFamily="34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b="1" dirty="0" err="1" smtClean="0">
                <a:latin typeface="Times New Roman" pitchFamily="18" charset="0"/>
                <a:cs typeface="Times New Roman" pitchFamily="18" charset="0"/>
              </a:rPr>
              <a:t>Magyary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 Tervvel összhangban -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közigazgatási, fejlesztési program / egyszerűsítési program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 - erősíteni kell a hivatalok és hatóságok szolgáltatásbarát jellegét.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A támogatási rendszer egyszerűsítése: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9750">
              <a:buFont typeface="Wingdings" pitchFamily="2" charset="2"/>
              <a:buChar char="Ø"/>
              <a:defRPr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eljárásrend áttekintése</a:t>
            </a:r>
          </a:p>
          <a:p>
            <a:pPr marL="539750">
              <a:buFont typeface="Wingdings" pitchFamily="2" charset="2"/>
              <a:buChar char="Ø"/>
              <a:defRPr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eljárási idő lerövidítése</a:t>
            </a:r>
          </a:p>
          <a:p>
            <a:pPr marL="539750">
              <a:buFont typeface="Wingdings" pitchFamily="2" charset="2"/>
              <a:buChar char="Ø"/>
              <a:defRPr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bürokrácia csökkentése</a:t>
            </a:r>
          </a:p>
          <a:p>
            <a:pPr marL="539750">
              <a:buFont typeface="Wingdings" pitchFamily="2" charset="2"/>
              <a:buChar char="Ø"/>
              <a:defRPr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támogatási rendszerek összehangolása</a:t>
            </a:r>
          </a:p>
          <a:p>
            <a:pPr marL="539750">
              <a:buFont typeface="Wingdings" pitchFamily="2" charset="2"/>
              <a:buChar char="Ø"/>
              <a:defRPr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szakmai értékelés erősítése</a:t>
            </a:r>
          </a:p>
          <a:p>
            <a:pPr>
              <a:buFont typeface="Arial" charset="0"/>
              <a:buNone/>
              <a:defRPr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Egyszerűsítési feladatok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12700">
              <a:buFont typeface="Wingdings" pitchFamily="2" charset="2"/>
              <a:buChar char="Ø"/>
              <a:defRPr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az igazgatási és ellenőrzési rendszer (IIER) felülvizsgálata és egyszerűsítése</a:t>
            </a:r>
          </a:p>
          <a:p>
            <a:pPr indent="12700">
              <a:buFont typeface="Wingdings" pitchFamily="2" charset="2"/>
              <a:buChar char="Ø"/>
              <a:defRPr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az őstermelői igazolványok kiadásának egyszerűsítése</a:t>
            </a:r>
          </a:p>
          <a:p>
            <a:pPr marL="352425" indent="196850">
              <a:buFont typeface="Wingdings" pitchFamily="2" charset="2"/>
              <a:buChar char="Ø"/>
              <a:defRPr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az agrárgazdaságra és élelmiszer-biztonságra vonatkozó szabályozás</a:t>
            </a:r>
            <a:endParaRPr lang="hu-HU" sz="1800" dirty="0" smtClean="0">
              <a:ln w="12700">
                <a:solidFill>
                  <a:srgbClr val="009900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indent="12700">
              <a:buFont typeface="Wingdings" pitchFamily="2" charset="2"/>
              <a:buChar char="Ø"/>
              <a:defRPr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a gázolaj jövedéki adó – visszatérítési eljárási szabályainak egyszerűsítése</a:t>
            </a:r>
          </a:p>
          <a:p>
            <a:pPr indent="12700">
              <a:buFont typeface="Wingdings" pitchFamily="2" charset="2"/>
              <a:buChar char="Ø"/>
              <a:defRPr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szőlő- és bortermelők adminisztrációs kötelezettségeinek egyszerűsítése</a:t>
            </a:r>
          </a:p>
          <a:p>
            <a:pPr>
              <a:buFont typeface="Arial" charset="0"/>
              <a:buNone/>
              <a:defRPr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Szemléletformálási, képzési programok és akciók indítása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magyar élelmiszerek népszerűsítése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tudatos fogyasztó és vásárló program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a vidékfejlesztés szakképzési rendszerének és intézményhálózatának megújítása, a szaktanácsadás fejlesztése, erősítése</a:t>
            </a:r>
            <a:endParaRPr lang="hu-H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0"/>
            <a:ext cx="226695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268413"/>
            <a:ext cx="7632700" cy="647700"/>
          </a:xfrm>
        </p:spPr>
        <p:txBody>
          <a:bodyPr/>
          <a:lstStyle/>
          <a:p>
            <a:pPr algn="l">
              <a:defRPr/>
            </a:pPr>
            <a:r>
              <a:rPr lang="hu-HU" sz="2000" b="1" dirty="0" smtClean="0">
                <a:solidFill>
                  <a:srgbClr val="A6976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 Darányi Ignác Terv vízügyi vonatkozásai, főbb célok: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971550" y="1989138"/>
            <a:ext cx="6624638" cy="3960812"/>
          </a:xfrm>
        </p:spPr>
        <p:txBody>
          <a:bodyPr anchor="ctr"/>
          <a:lstStyle/>
          <a:p>
            <a:pPr marL="266700" indent="0" algn="just">
              <a:spcBef>
                <a:spcPct val="50000"/>
              </a:spcBef>
              <a:buClr>
                <a:schemeClr val="tx1"/>
              </a:buClr>
              <a:buFont typeface="Arial" charset="0"/>
              <a:buNone/>
            </a:pPr>
            <a:endParaRPr lang="hu-HU" sz="1600" b="1" dirty="0" smtClean="0">
              <a:solidFill>
                <a:srgbClr val="A69765"/>
              </a:solidFill>
              <a:cs typeface="Calibri" pitchFamily="34" charset="0"/>
            </a:endParaRPr>
          </a:p>
          <a:p>
            <a:pPr marL="266700" indent="0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0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0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0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0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0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Vízgazdálkodásra, öntözésre irányuló szaktanácsadás</a:t>
            </a:r>
          </a:p>
          <a:p>
            <a:pPr marL="266700" indent="0" algn="just">
              <a:spcBef>
                <a:spcPct val="0"/>
              </a:spcBef>
              <a:buClr>
                <a:schemeClr val="tx1"/>
              </a:buClr>
              <a:buFont typeface="Arial" charset="0"/>
              <a:buNone/>
            </a:pP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0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Öntözés, melioráció és területi vízgazdálkodás támogatása</a:t>
            </a:r>
          </a:p>
          <a:p>
            <a:pPr marL="266700" indent="0" algn="just">
              <a:spcBef>
                <a:spcPct val="0"/>
              </a:spcBef>
              <a:buClr>
                <a:schemeClr val="tx1"/>
              </a:buClr>
              <a:buFont typeface="Arial" charset="0"/>
              <a:buNone/>
            </a:pP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0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A zöldség-gyümölcs ágazat fejlesztési lehetőségei</a:t>
            </a:r>
          </a:p>
          <a:p>
            <a:pPr marL="266700" indent="0" algn="just">
              <a:spcBef>
                <a:spcPct val="0"/>
              </a:spcBef>
              <a:buClr>
                <a:schemeClr val="tx1"/>
              </a:buClr>
              <a:buFont typeface="Arial" charset="0"/>
              <a:buNone/>
            </a:pP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0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Mezőgazdasági vízfelhasználás az állattenyésztésben </a:t>
            </a:r>
            <a:br>
              <a:rPr lang="hu-H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(állattartó telepek korszerűsítéséhez nyújtandó támogatások) </a:t>
            </a:r>
          </a:p>
          <a:p>
            <a:pPr marL="266700" indent="0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0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 A tanyagazdaságokban </a:t>
            </a:r>
            <a:r>
              <a:rPr lang="hu-HU" sz="1500" dirty="0" err="1" smtClean="0">
                <a:latin typeface="Times New Roman" pitchFamily="18" charset="0"/>
                <a:cs typeface="Times New Roman" pitchFamily="18" charset="0"/>
              </a:rPr>
              <a:t>természetközeli</a:t>
            </a: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 szennyvíz-kezelés és </a:t>
            </a: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elhelyezés, valamint az </a:t>
            </a: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egészséges ivóvíz beszerzéséhez szükséges létesítmények </a:t>
            </a: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beruházásának támogatása</a:t>
            </a: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0" algn="just">
              <a:spcBef>
                <a:spcPct val="0"/>
              </a:spcBef>
              <a:buClr>
                <a:schemeClr val="tx1"/>
              </a:buClr>
              <a:buFont typeface="Arial" charset="0"/>
              <a:buNone/>
            </a:pP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0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Az éghajlatváltozás elleni küzdelemhez kapcsolódó intézkedések </a:t>
            </a:r>
          </a:p>
          <a:p>
            <a:pPr marL="266700" indent="0" algn="just">
              <a:spcBef>
                <a:spcPct val="50000"/>
              </a:spcBef>
              <a:buClr>
                <a:schemeClr val="tx1"/>
              </a:buClr>
              <a:buFont typeface="Arial" charset="0"/>
              <a:buNone/>
            </a:pPr>
            <a:endParaRPr lang="hu-HU" sz="1600" b="1" dirty="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0" algn="just">
              <a:spcBef>
                <a:spcPct val="50000"/>
              </a:spcBef>
              <a:buClr>
                <a:schemeClr val="tx1"/>
              </a:buClr>
              <a:buFont typeface="Arial" charset="0"/>
              <a:buNone/>
            </a:pPr>
            <a:r>
              <a:rPr lang="hu-HU" sz="1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66700" indent="0" algn="just">
              <a:spcBef>
                <a:spcPct val="50000"/>
              </a:spcBef>
              <a:buClr>
                <a:schemeClr val="tx1"/>
              </a:buClr>
              <a:buFont typeface="Arial" charset="0"/>
              <a:buNone/>
            </a:pPr>
            <a:endParaRPr lang="hu-HU" sz="1600" b="1" dirty="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0" algn="just">
              <a:spcBef>
                <a:spcPct val="50000"/>
              </a:spcBef>
              <a:buClr>
                <a:schemeClr val="tx1"/>
              </a:buClr>
              <a:buFont typeface="Arial" charset="0"/>
              <a:buNone/>
            </a:pP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0"/>
            <a:ext cx="226695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artalom helye 2"/>
          <p:cNvSpPr>
            <a:spLocks noGrp="1"/>
          </p:cNvSpPr>
          <p:nvPr>
            <p:ph idx="13"/>
          </p:nvPr>
        </p:nvSpPr>
        <p:spPr>
          <a:xfrm>
            <a:off x="395288" y="1989138"/>
            <a:ext cx="8208962" cy="4392612"/>
          </a:xfrm>
        </p:spPr>
        <p:txBody>
          <a:bodyPr/>
          <a:lstStyle/>
          <a:p>
            <a:pPr algn="just">
              <a:buFont typeface="Arial" charset="0"/>
              <a:buChar char="•"/>
            </a:pP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Az EMVA forrásból finanszírozott névjegyzéki szaktanácsadási rendszer keretében mintegy 90 szakterületre igényelhető támogatott szaktanács. Ezen belül a következő 4 vonatkozik a vízgazdálkodásra, öntözésre:</a:t>
            </a:r>
          </a:p>
          <a:p>
            <a:pPr lvl="1" algn="just"/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Vízgazdálkodás a növénytermesztésben</a:t>
            </a:r>
          </a:p>
          <a:p>
            <a:pPr lvl="1" algn="just"/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Vízgazdálkodás a kertészetben</a:t>
            </a:r>
          </a:p>
          <a:p>
            <a:pPr lvl="1" algn="just"/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Öntözés megvalósításához szükséges szaktanácsadás</a:t>
            </a:r>
          </a:p>
          <a:p>
            <a:pPr lvl="1" algn="just"/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Vízrendezést megalapozó szaktanácsadás</a:t>
            </a:r>
          </a:p>
          <a:p>
            <a:pPr lvl="1" algn="just">
              <a:buFont typeface="Arial" charset="0"/>
              <a:buNone/>
            </a:pPr>
            <a:endParaRPr lang="hu-HU" sz="15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Jelenleg 95 névjegyzéki szaktanácsadó rendelkezik tanácsadási jogosultsággal a Melioráció és vízgazdálkodás szakterületen</a:t>
            </a:r>
          </a:p>
          <a:p>
            <a:pPr algn="just">
              <a:buFont typeface="Arial" charset="0"/>
              <a:buChar char="•"/>
            </a:pPr>
            <a:endParaRPr lang="hu-HU" sz="15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A gazdálkodók és a Területi Szaktanácsadási Központok között létrejött szaktanácsadási szerződések mintegy 1,5 %-ában irányulnak öntözési, vízgazdálkodási tanácsadásra.</a:t>
            </a:r>
          </a:p>
          <a:p>
            <a:pPr algn="just">
              <a:buFont typeface="Arial" charset="0"/>
              <a:buChar char="•"/>
            </a:pPr>
            <a:endParaRPr lang="hu-HU" sz="1700" b="1" smtClean="0">
              <a:latin typeface="Arial" charset="0"/>
            </a:endParaRPr>
          </a:p>
          <a:p>
            <a:pPr algn="just">
              <a:buFont typeface="Arial" charset="0"/>
              <a:buChar char="•"/>
            </a:pPr>
            <a:endParaRPr lang="hu-HU" sz="1700" b="1" smtClean="0">
              <a:latin typeface="Arial" charset="0"/>
            </a:endParaRPr>
          </a:p>
          <a:p>
            <a:endParaRPr lang="hu-HU" sz="1700" smtClean="0"/>
          </a:p>
          <a:p>
            <a:endParaRPr lang="hu-HU" sz="1700" smtClean="0">
              <a:cs typeface="Times New Roman" pitchFamily="18" charset="0"/>
            </a:endParaRPr>
          </a:p>
          <a:p>
            <a:endParaRPr lang="hu-HU" sz="2000" smtClean="0">
              <a:cs typeface="Times New Roman" pitchFamily="18" charset="0"/>
            </a:endParaRPr>
          </a:p>
          <a:p>
            <a:endParaRPr lang="hu-HU" sz="2000" u="sng" smtClean="0"/>
          </a:p>
        </p:txBody>
      </p:sp>
      <p:sp>
        <p:nvSpPr>
          <p:cNvPr id="12291" name="Title 3"/>
          <p:cNvSpPr txBox="1">
            <a:spLocks/>
          </p:cNvSpPr>
          <p:nvPr/>
        </p:nvSpPr>
        <p:spPr bwMode="auto">
          <a:xfrm>
            <a:off x="684213" y="1125538"/>
            <a:ext cx="7772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u-HU" sz="24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Vízgazdálkodásra, öntözésre irányuló szaktanácsadás </a:t>
            </a:r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0"/>
            <a:ext cx="226695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artalom helye 2"/>
          <p:cNvSpPr>
            <a:spLocks noGrp="1"/>
          </p:cNvSpPr>
          <p:nvPr>
            <p:ph idx="13"/>
          </p:nvPr>
        </p:nvSpPr>
        <p:spPr>
          <a:xfrm>
            <a:off x="395288" y="1844675"/>
            <a:ext cx="8424862" cy="4537075"/>
          </a:xfrm>
        </p:spPr>
        <p:txBody>
          <a:bodyPr/>
          <a:lstStyle/>
          <a:p>
            <a:pPr lvl="1" algn="just">
              <a:lnSpc>
                <a:spcPct val="80000"/>
              </a:lnSpc>
              <a:buFont typeface="Arial" charset="0"/>
              <a:buNone/>
            </a:pPr>
            <a:r>
              <a:rPr lang="hu-HU" sz="1500" b="1" i="1" u="sng" smtClean="0">
                <a:latin typeface="Times New Roman" pitchFamily="18" charset="0"/>
                <a:cs typeface="Times New Roman" pitchFamily="18" charset="0"/>
              </a:rPr>
              <a:t>Az intézkedés célja:</a:t>
            </a: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1" algn="just">
              <a:lnSpc>
                <a:spcPct val="80000"/>
              </a:lnSpc>
            </a:pP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a mezőgazdasági vízgazdálkodás területén a környezetkímélő, víz- és energiatakarékos öntözési, a talaj védelmét, vízmegtartó képességét javító meliorációs, és a felszíni és felszín alatti vizek jó állapotát, a belvízvédelmet és vízkárelhárítást, továbbá a mezőgazdasági termelés biztonsága érdekében a vízhiány csökkentését, a vizek és vizes élőhelyek jó ökológiai állapotának elérését, megőrzését szolgáló mezőgazdasági üzemi és közösségi beruházások megvalósításához való hozzájárulás</a:t>
            </a:r>
          </a:p>
          <a:p>
            <a:pPr lvl="1" algn="just">
              <a:lnSpc>
                <a:spcPct val="80000"/>
              </a:lnSpc>
            </a:pPr>
            <a:endParaRPr lang="hu-HU" sz="15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1. célterület: külterületen a vízrendezés közösségi beruházásaira, vízkárelhárításra, belvízvédelemre</a:t>
            </a:r>
          </a:p>
          <a:p>
            <a:pPr>
              <a:lnSpc>
                <a:spcPct val="80000"/>
              </a:lnSpc>
            </a:pP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	(Közcélú létesítmények belterületi szakaszaira támogatás abban az esetben nyújtható, ha a külterületi vízkárok megelőzésére, csökkentésére irányuló fejlesztésekkel együtt valósulnak meg.)</a:t>
            </a:r>
          </a:p>
          <a:p>
            <a:pPr>
              <a:lnSpc>
                <a:spcPct val="80000"/>
              </a:lnSpc>
            </a:pPr>
            <a:endParaRPr lang="hu-HU" sz="15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2. célterület: az öntözés mezőgazdasági üzemi és közösségi létesítményeinek fejlesztésére, ennek keretében:</a:t>
            </a:r>
          </a:p>
          <a:p>
            <a:pPr>
              <a:lnSpc>
                <a:spcPct val="80000"/>
              </a:lnSpc>
            </a:pP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2.1 célterület: az üzemen belüli, építéssel együttjáró fejlesztésekre,</a:t>
            </a:r>
          </a:p>
          <a:p>
            <a:pPr>
              <a:lnSpc>
                <a:spcPct val="80000"/>
              </a:lnSpc>
            </a:pP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2.2 célterület: a közösségi fejlesztésekre</a:t>
            </a:r>
          </a:p>
          <a:p>
            <a:pPr>
              <a:lnSpc>
                <a:spcPct val="80000"/>
              </a:lnSpc>
            </a:pPr>
            <a:endParaRPr lang="hu-HU" sz="15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3. célterület: a melioráció mezőgazdasági üzemi és közösségi létesítményeinek fejlesztésére, ennek keretében:</a:t>
            </a:r>
          </a:p>
          <a:p>
            <a:pPr>
              <a:lnSpc>
                <a:spcPct val="80000"/>
              </a:lnSpc>
            </a:pP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3.1 célterület: az üzemen belüli beruházásokra,</a:t>
            </a:r>
          </a:p>
          <a:p>
            <a:pPr>
              <a:lnSpc>
                <a:spcPct val="80000"/>
              </a:lnSpc>
            </a:pPr>
            <a:r>
              <a:rPr lang="hu-HU" sz="1500" smtClean="0">
                <a:latin typeface="Times New Roman" pitchFamily="18" charset="0"/>
                <a:cs typeface="Times New Roman" pitchFamily="18" charset="0"/>
              </a:rPr>
              <a:t>3.2 célterület: a melioráció közösségi létesítményeinek fejlesztésére</a:t>
            </a:r>
          </a:p>
          <a:p>
            <a:pPr>
              <a:lnSpc>
                <a:spcPct val="80000"/>
              </a:lnSpc>
            </a:pPr>
            <a:endParaRPr lang="hu-HU" sz="1500" b="1" smtClean="0">
              <a:latin typeface="Arial" charset="0"/>
            </a:endParaRPr>
          </a:p>
          <a:p>
            <a:pPr lvl="1" algn="just">
              <a:lnSpc>
                <a:spcPct val="80000"/>
              </a:lnSpc>
            </a:pPr>
            <a:endParaRPr lang="hu-HU" sz="1500" b="1" smtClean="0">
              <a:latin typeface="Arial" charset="0"/>
            </a:endParaRPr>
          </a:p>
          <a:p>
            <a:pPr algn="just">
              <a:buFont typeface="Arial" charset="0"/>
              <a:buChar char="•"/>
            </a:pPr>
            <a:endParaRPr lang="hu-HU" sz="1700" b="1" smtClean="0">
              <a:latin typeface="Arial" charset="0"/>
            </a:endParaRPr>
          </a:p>
          <a:p>
            <a:pPr algn="just">
              <a:buFont typeface="Arial" charset="0"/>
              <a:buChar char="•"/>
            </a:pPr>
            <a:endParaRPr lang="hu-HU" sz="1700" b="1" smtClean="0">
              <a:latin typeface="Arial" charset="0"/>
            </a:endParaRPr>
          </a:p>
          <a:p>
            <a:endParaRPr lang="hu-HU" sz="1700" smtClean="0"/>
          </a:p>
          <a:p>
            <a:endParaRPr lang="hu-HU" sz="1700" smtClean="0">
              <a:cs typeface="Times New Roman" pitchFamily="18" charset="0"/>
            </a:endParaRPr>
          </a:p>
          <a:p>
            <a:endParaRPr lang="hu-HU" sz="2000" smtClean="0">
              <a:cs typeface="Times New Roman" pitchFamily="18" charset="0"/>
            </a:endParaRPr>
          </a:p>
          <a:p>
            <a:endParaRPr lang="hu-HU" sz="2000" u="sng" smtClean="0"/>
          </a:p>
        </p:txBody>
      </p:sp>
      <p:sp>
        <p:nvSpPr>
          <p:cNvPr id="13315" name="Title 3"/>
          <p:cNvSpPr txBox="1">
            <a:spLocks/>
          </p:cNvSpPr>
          <p:nvPr/>
        </p:nvSpPr>
        <p:spPr bwMode="auto">
          <a:xfrm>
            <a:off x="684213" y="1341438"/>
            <a:ext cx="7772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hu-HU" sz="24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Öntözés, melioráció és területi vízgazdálkodás támogatása</a:t>
            </a:r>
          </a:p>
        </p:txBody>
      </p: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0"/>
            <a:ext cx="226695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5042</TotalTime>
  <Words>1168</Words>
  <Application>Microsoft Office PowerPoint</Application>
  <PresentationFormat>Diavetítés a képernyőre (4:3 oldalarány)</PresentationFormat>
  <Paragraphs>188</Paragraphs>
  <Slides>15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15</vt:i4>
      </vt:variant>
    </vt:vector>
  </HeadingPairs>
  <TitlesOfParts>
    <vt:vector size="17" baseType="lpstr">
      <vt:lpstr>Office Theme</vt:lpstr>
      <vt:lpstr>Beloldalak</vt:lpstr>
      <vt:lpstr> </vt:lpstr>
      <vt:lpstr>Darányi Ignác Terv</vt:lpstr>
      <vt:lpstr> A jogszabályi környezet megújítása I. </vt:lpstr>
      <vt:lpstr>A jogszabályi környezet megújítása II.</vt:lpstr>
      <vt:lpstr>A jogszabályi környezet megújítása III.</vt:lpstr>
      <vt:lpstr>Támogatási és intézményrendszer kialakítása </vt:lpstr>
      <vt:lpstr>A Darányi Ignác Terv vízügyi vonatkozásai, főbb célok:</vt:lpstr>
      <vt:lpstr>8. dia</vt:lpstr>
      <vt:lpstr>9. dia</vt:lpstr>
      <vt:lpstr>10. dia</vt:lpstr>
      <vt:lpstr>Mezőgazdasági vízfelhasználás az állattenyésztésben  (állattartó telepek korszerűsítéséhez nyújtandó támogatások) </vt:lpstr>
      <vt:lpstr>Tanyafejlesztési program 2012</vt:lpstr>
      <vt:lpstr>Az éghajlatváltozás elleni küzdelemhez kapcsolódó intézkedések I.</vt:lpstr>
      <vt:lpstr>Az éghajlatváltozás elleni küzdelemhez kapcsolódó intézkedések II.</vt:lpstr>
      <vt:lpstr>15. dia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klenovicsg</cp:lastModifiedBy>
  <cp:revision>280</cp:revision>
  <dcterms:created xsi:type="dcterms:W3CDTF">2010-06-15T13:49:13Z</dcterms:created>
  <dcterms:modified xsi:type="dcterms:W3CDTF">2012-04-24T06:23:57Z</dcterms:modified>
</cp:coreProperties>
</file>